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4" r:id="rId5"/>
    <p:sldMasterId id="2147483672" r:id="rId6"/>
  </p:sldMasterIdLst>
  <p:notesMasterIdLst>
    <p:notesMasterId r:id="rId32"/>
  </p:notesMasterIdLst>
  <p:handoutMasterIdLst>
    <p:handoutMasterId r:id="rId33"/>
  </p:handoutMasterIdLst>
  <p:sldIdLst>
    <p:sldId id="264" r:id="rId7"/>
    <p:sldId id="265" r:id="rId8"/>
    <p:sldId id="267" r:id="rId9"/>
    <p:sldId id="292" r:id="rId10"/>
    <p:sldId id="302" r:id="rId11"/>
    <p:sldId id="303" r:id="rId12"/>
    <p:sldId id="304" r:id="rId13"/>
    <p:sldId id="305" r:id="rId14"/>
    <p:sldId id="306" r:id="rId15"/>
    <p:sldId id="309" r:id="rId16"/>
    <p:sldId id="307" r:id="rId17"/>
    <p:sldId id="308" r:id="rId18"/>
    <p:sldId id="310" r:id="rId19"/>
    <p:sldId id="311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F13C0-1C97-99C3-8E0B-CA50AEA56B33}" v="93" dt="2021-05-21T08:14:26.569"/>
    <p1510:client id="{4A2D4033-5CD2-4502-981C-A3F04F9EB9AD}" v="2164" dt="2021-05-21T08:13:20.741"/>
    <p1510:client id="{4C9C4EEB-F9F5-EB49-3A00-07E3D32F4110}" v="8" dt="2021-05-20T15:09:49.373"/>
    <p1510:client id="{4F691D1A-2A26-B446-F3C0-080C6C18BBD6}" v="35" dt="2021-05-20T14:31:12.677"/>
    <p1510:client id="{8FFFC99F-D0B7-2000-DB54-700C30DBA32C}" v="80" dt="2021-05-21T07:51:05.653"/>
    <p1510:client id="{90D353E6-C714-BBF2-495A-C2DBD02F024F}" v="679" dt="2021-05-21T07:39:50.659"/>
    <p1510:client id="{CCA441EC-E228-4814-97D4-D09D4143C130}" v="1349" dt="2021-05-21T08:23:55.636"/>
    <p1510:client id="{DDC2C99F-10EA-2000-D6BA-3767A605C94B}" v="145" dt="2021-05-20T14:03:14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EEA21DD-C12A-472E-8A23-0CCBD00DB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3F5B1A-885C-4288-B3EB-9AE7EA2BE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B13E-4AC0-482D-9CDD-4BAECBDB6A7E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AE136-3C98-482D-9E3C-F3F69532E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9EC7EA-32BC-4492-868D-E5D7805813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F5AC-F8DE-43FF-A18B-6E9FF6A20F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17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A4330-A629-452D-95F4-1BDBDE564BB8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1D67-4352-4224-AF39-9142EF7CF6E5}" type="slidenum">
              <a:rPr lang="fr-FR" smtClean="0"/>
              <a:t>‹#›</a:t>
            </a:fld>
            <a:endParaRPr lang="fr-FR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4B1987F8-15A1-42A8-9B1F-6D52E8E85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69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35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43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67C2-308E-4CBF-B553-43A7CE67470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1479D-E337-47A1-B42C-272C3C394DC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8D388-5292-4566-BAB2-819CF63E9521}"/>
              </a:ext>
            </a:extLst>
          </p:cNvPr>
          <p:cNvSpPr/>
          <p:nvPr userDrawn="1"/>
        </p:nvSpPr>
        <p:spPr>
          <a:xfrm>
            <a:off x="0" y="5402563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DB255-3A94-47DB-8A30-51EFB129EA90}"/>
              </a:ext>
            </a:extLst>
          </p:cNvPr>
          <p:cNvSpPr/>
          <p:nvPr userDrawn="1"/>
        </p:nvSpPr>
        <p:spPr>
          <a:xfrm>
            <a:off x="9142534" y="5395374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0C6B-A737-4308-B8E7-769F4DE1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6A52F-6BD4-461D-84BB-4783FBD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083CC-91AD-4000-AA35-547ABA27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C1B8D-04F2-40F5-8858-1412DAD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02458B-A7F8-4FA4-B58A-36D885E1C5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2613" y="1620838"/>
            <a:ext cx="3698875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E016D-B3C4-4DB9-A607-6256D7C094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9600" y="1620838"/>
            <a:ext cx="3367088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E34A3F1-AE2E-4236-BA98-8B927DDAE1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3698875" cy="4032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32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B1DE-B22D-497F-B7F1-D6292039839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13BA-8B62-41F4-B2AD-1621F7E0DAB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92F2-B12A-42F6-9F63-2337A2933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253BF-4034-4CF7-88C2-362387A55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C8500-3E52-47B8-B769-89DA4333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BC82-72A5-4826-A24F-EC3059B4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9C38-5098-4C48-8D87-9F956E3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6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7A50-A08D-4EF5-AAF7-CDC3D722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C1-B052-42C1-992F-B2A8CBEF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E2F8-7CBC-43C5-9645-9387716C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874E6-CBA5-4374-A978-2873A461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B4AE-31CE-473A-93D5-6555B838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507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C65C-D9D8-4491-9B9B-ADA48797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4FEA-C429-4E22-B851-7DDEC1F9F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4546-0CE4-4EFB-B521-DA6BE6F5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6B784-40C2-428C-8857-61935160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276FC-98CC-4F26-B986-4CB0411D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5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1614-0725-4922-A2BC-790B3F2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A906-2085-4A6E-81A4-0E839D1DB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90B76-E07D-45F6-AA3A-853E19778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8CED1-5379-4EED-9868-99C5A33C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988-31D7-4CDA-B05D-0E6E642F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0A1E-D364-46DF-A564-BA7578D0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78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9258-BB1C-42EA-A120-88B26CBC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DA2E-E3BB-4FA1-98B0-20CC5DDF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87328-C56D-43FC-9D9D-A7F201FD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7FA79-F70A-481B-878E-6251172DB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0C641-7BE0-48E5-B5E5-AC53A1FE3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D3C80-AB64-4D43-8CE7-E11ED3E4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8E810-D118-4F3F-BF18-3DA81852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32464-D0E8-4944-8BB1-AEA5F1CF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15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16C6-D965-4746-9AF4-9C61BF5E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1F2A9-E8DB-405F-8DD5-3CE2FD98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6D2-EB75-4D5F-8A4F-6855C43B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39D3-BAB3-434B-B4C8-7AB13F3E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63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ECA4F-9E89-41EF-AB70-8B145B24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0ECC8-ABB3-4295-84BC-8B7D078B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0C5-7431-443C-B285-1D3EE01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6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1AC69A-A0F5-40D7-B879-0C61E3774FBC}"/>
              </a:ext>
            </a:extLst>
          </p:cNvPr>
          <p:cNvSpPr/>
          <p:nvPr userDrawn="1"/>
        </p:nvSpPr>
        <p:spPr>
          <a:xfrm>
            <a:off x="-1175" y="4044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09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  <a:lvl2pPr>
              <a:defRPr sz="2000">
                <a:solidFill>
                  <a:srgbClr val="003E5C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rgbClr val="003E5C"/>
                </a:solidFill>
                <a:latin typeface="Century Gothic" panose="020B0502020202020204" pitchFamily="34" charset="0"/>
              </a:defRPr>
            </a:lvl3pPr>
            <a:lvl4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4pPr>
            <a:lvl5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121-6DB4-4438-8619-8DFFD7D871FC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5523" y="6356350"/>
            <a:ext cx="2743200" cy="365125"/>
          </a:xfrm>
        </p:spPr>
        <p:txBody>
          <a:bodyPr/>
          <a:lstStyle>
            <a:lvl1pPr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58EC7F4B-45F1-4637-B1EC-CAA90C8E9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8E24-37AE-4E95-AEA4-AA6DD7EF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C5BB-0E38-452E-B458-657715D0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3FCA5-411A-45F5-8810-2A21B43E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15FBF-8AB9-4B78-9940-89BB3DC5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D7186-FE03-44FC-8E6C-95983462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4820-AAD4-4650-8A15-D0F2A818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88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B206-8883-4A8F-80D7-346C0659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B6FE5-18A7-4196-B730-46F3FB7ED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CA1B-B927-43DD-BB1B-301FCF27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467F-511E-497A-B43E-09DFA847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8A56A-E0E8-48C9-815C-5048820E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76D8C-4445-4D45-B917-78019E9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576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B7A0-E066-4806-B40F-A4B95647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6B6E-62B9-45B2-BA12-EB04143C0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B8997-92DE-4D86-A057-31692DF6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9E2BE-47C1-4337-B820-9A215BD1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01644-0BFC-41C2-B7AE-0BD351C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36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9D3CD-CD26-4538-9F41-A113E5A11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077ED-FF59-480B-A5EA-45801A35A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F2937-4C1F-419E-A6CB-94142656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C976-201F-4C81-8099-03B8E563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1442-DE0E-4E6F-BB9E-DF6C7F76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415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7A5-60B3-417F-94CC-98E703FDA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515BB-A891-4290-B56A-4E82486DA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24C9-62F9-4903-93AE-B99BB366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609D-4374-4A99-AB67-B59030F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D245-114E-46AC-AC94-A9E576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490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A16E-E020-4ED9-9BFD-BBB00F5C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68C2-DF18-4F11-9B2E-C508BFBD6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C10D-D25A-4A66-A436-F9836790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FC0B-BFFA-4448-ACA2-946E6204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416E-3D89-4921-96B5-F1966C0D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000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1684-7F4E-479D-8A34-876F4219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4989-30AB-4FEC-A959-607E7132C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BA7A6-B029-490D-AE3D-D389273F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F947-CB55-4759-8FE6-CAE17C7E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C814-D761-4EF6-9ED3-C0DBBA7A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901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1939-D2F1-4731-AADE-F214847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1662-A099-4734-8A8C-DDDE83A81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878B6-46E2-466B-8352-EF763A3C1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1B43D-4257-4D66-8F6D-FED30E3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CA63-5DEC-406F-B2BF-BD37C8D0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F09B-EAEF-4162-B604-5FEF11DB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23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8D62-CCB3-467D-982C-BD879706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4B8D-AD94-4B60-B00C-88BDACCA0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7F23-B324-4492-B0CC-B82E19339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E9446-A27F-4FD8-90E2-52ECC239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5A31E-CF8C-4F96-BE69-0C0CB7F3D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8B659-35D6-4BBA-88E2-91330C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BA7F1-789B-4A51-B247-62312980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4677A-E294-4BD4-995B-F943A8F0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9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C7B-EC94-42A7-9BB5-638F8EF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1A321-6220-40A8-9C3F-D9FA718B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09C9-8D8C-4E2B-BA97-41F26442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13B-8A68-4B1F-9717-A067A3A2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8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BE99-10CB-48AC-AA36-CC14AB62DF5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19D0A-C93E-4CEF-8126-CEC61ADE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EE1C-C29A-4ED2-9D35-EBC86321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AB0B-87F8-4104-B7E2-5E31E372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027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0ABC-422B-4F27-84FB-2C6D87DF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1126-3028-4C36-8A6E-6C6B24AB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59B28-4CFC-4AA4-9E04-116195D95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5350C-21A9-4A1A-81A5-CF213EF6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B5F69-5060-45BD-90FD-093878D3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2F5FC-05E4-4222-91B8-18300413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47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27C7-9CA5-4CD4-90A5-812871AF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8CBB7-B2DB-46EE-964C-BC5528316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C1450-51BF-4BA6-8CAF-F6812AD32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AAD2-9B6F-40C2-ABEE-14A64F0B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7C2B-162F-455B-B5AD-B1D47BE2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93D4E-5FD1-4B80-800D-F8AD21A3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93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1D58-9A9C-46D7-9EA5-2C4DAB70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EDB29-F601-499C-9DAF-E64633665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E79E-79CD-44C7-806B-EF8F2AE1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D70-DD7D-4D71-8D73-6D09E66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DAFB-C357-4C08-88B1-51F76276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610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7C9D1-5F21-463B-9CC8-7BDF4DC2B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32E5C-637A-47CA-B169-61BE8D7EF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6E88-A152-498B-9410-39D51982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99B90-B09C-4593-9CF1-42FDAE53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6EA4-E854-46B3-ADE8-1EC4677B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4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2C62-CD8C-4BF7-ACAD-0A6FEA13E8CF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9E4C0A-9032-4B1C-93A0-E028927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84A440D-AF7B-42CD-A155-70B7273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0339734-0744-4A9F-A35D-7BFE270D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CC1825-4472-493C-846E-309D704A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CCEB-E2B6-4CFF-8731-D7BBA37ED365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FB5A-0DF0-4A57-A16B-4F37C94E5038}" type="datetime1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6B07AD-03A9-4FDD-A2B5-13EEE682C75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CD770-04D0-448A-9667-F787BC780072}"/>
              </a:ext>
            </a:extLst>
          </p:cNvPr>
          <p:cNvSpPr/>
          <p:nvPr userDrawn="1"/>
        </p:nvSpPr>
        <p:spPr>
          <a:xfrm>
            <a:off x="0" y="0"/>
            <a:ext cx="4968815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C096-5F2A-49CE-844D-C13E88477B2E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65B9A-CCAD-45F4-BBD8-A5320563A532}"/>
              </a:ext>
            </a:extLst>
          </p:cNvPr>
          <p:cNvSpPr/>
          <p:nvPr userDrawn="1"/>
        </p:nvSpPr>
        <p:spPr>
          <a:xfrm>
            <a:off x="0" y="-38100"/>
            <a:ext cx="12192000" cy="13493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F096B-CD9D-4697-B7FC-5FE32611BF44}"/>
              </a:ext>
            </a:extLst>
          </p:cNvPr>
          <p:cNvSpPr/>
          <p:nvPr userDrawn="1"/>
        </p:nvSpPr>
        <p:spPr>
          <a:xfrm>
            <a:off x="0" y="0"/>
            <a:ext cx="5003321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ABC6-F2F2-4F5E-B24F-017F38FC67C4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78105-9CF8-454B-8969-EC1AF5B1A111}"/>
              </a:ext>
            </a:extLst>
          </p:cNvPr>
          <p:cNvSpPr/>
          <p:nvPr userDrawn="1"/>
        </p:nvSpPr>
        <p:spPr>
          <a:xfrm>
            <a:off x="0" y="0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-52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461" y="63492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12A2771-1067-4EFF-AEC8-4979D5064A1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96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27C1E-67EF-4FFA-BD28-4ECF6C9C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9EAC4-E625-43D2-BBC8-BF51A25A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E017-0F4D-4CC2-99E7-ADF9CFE19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DBFDB-2989-4006-8276-CCC772055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8CE8-57DC-4E7C-93AA-F94561D0C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90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D9B9-A38C-41D9-B8A5-708CA6C4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38038-A549-4DA6-8036-F62D524D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8871-9323-4ECE-918F-2722611D5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DECA-4B29-461F-87B1-BDA7DAA7B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D775-91C2-4980-A59E-EA65E57AB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381B62-45B5-4623-BB07-D5CF11DE262C}"/>
              </a:ext>
            </a:extLst>
          </p:cNvPr>
          <p:cNvSpPr/>
          <p:nvPr/>
        </p:nvSpPr>
        <p:spPr>
          <a:xfrm>
            <a:off x="0" y="0"/>
            <a:ext cx="12192000" cy="7038975"/>
          </a:xfrm>
          <a:prstGeom prst="rect">
            <a:avLst/>
          </a:prstGeom>
          <a:solidFill>
            <a:srgbClr val="003E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7645A-7435-44C2-89BC-E4ED75449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475" y="2424138"/>
            <a:ext cx="9808563" cy="1255035"/>
          </a:xfrm>
        </p:spPr>
        <p:txBody>
          <a:bodyPr>
            <a:noAutofit/>
          </a:bodyPr>
          <a:lstStyle/>
          <a:p>
            <a:r>
              <a:rPr lang="fr-FR" sz="8800" dirty="0">
                <a:latin typeface="Aldhabi"/>
                <a:ea typeface="Droid Serif" panose="02020600060500020200" pitchFamily="18" charset="0"/>
                <a:cs typeface="Droid Serif" panose="02020600060500020200" pitchFamily="18" charset="0"/>
              </a:rPr>
              <a:t>INF473G – Graphe Global Géant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8A77D9-2B98-4474-986F-E61A4013D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757" y="3920422"/>
            <a:ext cx="9144000" cy="3021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Développement  et utilisation d’outils numériques pour l’étude comparative de la linguistique</a:t>
            </a:r>
            <a:endParaRPr lang="fr-FR" dirty="0">
              <a:solidFill>
                <a:schemeClr val="bg1"/>
              </a:solidFill>
              <a:latin typeface="Century Gothic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7C02614-8507-4210-84FB-01BF8ED4BAE1}"/>
              </a:ext>
            </a:extLst>
          </p:cNvPr>
          <p:cNvSpPr txBox="1">
            <a:spLocks/>
          </p:cNvSpPr>
          <p:nvPr/>
        </p:nvSpPr>
        <p:spPr>
          <a:xfrm>
            <a:off x="2199513" y="1874304"/>
            <a:ext cx="9144000" cy="606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Modal d’informatique</a:t>
            </a: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3D3A30C-1383-4313-AAAC-17253217D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" y="1508754"/>
            <a:ext cx="2719472" cy="38451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AD6461-0991-4D76-941C-16E4A0C36ACF}"/>
              </a:ext>
            </a:extLst>
          </p:cNvPr>
          <p:cNvSpPr txBox="1"/>
          <p:nvPr/>
        </p:nvSpPr>
        <p:spPr>
          <a:xfrm>
            <a:off x="4021587" y="5353941"/>
            <a:ext cx="64292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Tristan FRANÇOIS et Christian KOTAIT</a:t>
            </a:r>
            <a:endParaRPr lang="fr-FR" dirty="0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05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3464C-D973-49FE-B06F-4C12664A6E02}"/>
              </a:ext>
            </a:extLst>
          </p:cNvPr>
          <p:cNvSpPr txBox="1"/>
          <p:nvPr/>
        </p:nvSpPr>
        <p:spPr>
          <a:xfrm>
            <a:off x="115803" y="2377635"/>
            <a:ext cx="3347803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34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langues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d’Europe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7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06B71-5BF7-49CA-A6B1-D937AC410A5D}"/>
              </a:ext>
            </a:extLst>
          </p:cNvPr>
          <p:cNvSpPr txBox="1"/>
          <p:nvPr/>
        </p:nvSpPr>
        <p:spPr>
          <a:xfrm>
            <a:off x="9093822" y="5238745"/>
            <a:ext cx="2890674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Century Gothic" panose="020B0502020202020204" pitchFamily="34" charset="0"/>
              </a:rPr>
              <a:t>Validé</a:t>
            </a:r>
            <a:r>
              <a:rPr lang="en-US" sz="2400" b="1" dirty="0">
                <a:latin typeface="Century Gothic" panose="020B0502020202020204" pitchFamily="34" charset="0"/>
              </a:rPr>
              <a:t> ?</a:t>
            </a:r>
          </a:p>
        </p:txBody>
      </p:sp>
      <p:pic>
        <p:nvPicPr>
          <p:cNvPr id="5124" name="Picture 4" descr="IOS pour les nuls et les experts : le point d&amp;#39;interrogation | Réussir son  CCNA">
            <a:extLst>
              <a:ext uri="{FF2B5EF4-FFF2-40B4-BE49-F238E27FC236}">
                <a16:creationId xmlns:a16="http://schemas.microsoft.com/office/drawing/2014/main" id="{43511D12-7404-4040-89B0-0CDB69A9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89" y="3773691"/>
            <a:ext cx="1666719" cy="16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24" descr="Chart, radar chart&#10;&#10;Description automatically generated">
            <a:extLst>
              <a:ext uri="{FF2B5EF4-FFF2-40B4-BE49-F238E27FC236}">
                <a16:creationId xmlns:a16="http://schemas.microsoft.com/office/drawing/2014/main" id="{E70FD1A1-A783-4EA8-BA2A-99F5E1529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69" y="1970970"/>
            <a:ext cx="5595863" cy="3998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0512EC-FEDA-42A9-A79E-69C7226FA883}"/>
              </a:ext>
            </a:extLst>
          </p:cNvPr>
          <p:cNvSpPr txBox="1"/>
          <p:nvPr/>
        </p:nvSpPr>
        <p:spPr>
          <a:xfrm>
            <a:off x="3887106" y="5968813"/>
            <a:ext cx="441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4 : Clusters attendus pour les langues d’Europe</a:t>
            </a:r>
          </a:p>
        </p:txBody>
      </p:sp>
    </p:spTree>
    <p:extLst>
      <p:ext uri="{BB962C8B-B14F-4D97-AF65-F5344CB8AC3E}">
        <p14:creationId xmlns:p14="http://schemas.microsoft.com/office/powerpoint/2010/main" val="140535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3464C-D973-49FE-B06F-4C12664A6E02}"/>
              </a:ext>
            </a:extLst>
          </p:cNvPr>
          <p:cNvSpPr txBox="1"/>
          <p:nvPr/>
        </p:nvSpPr>
        <p:spPr>
          <a:xfrm>
            <a:off x="115803" y="2377635"/>
            <a:ext cx="3347803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Correspondance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avec clusters de la Figure 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Basque : cluster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isolé</a:t>
            </a: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très</a:t>
            </a: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 distant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8965514" y="4292406"/>
            <a:ext cx="2890674" cy="1642381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3208923" y="948820"/>
            <a:ext cx="5774155" cy="5909180"/>
            <a:chOff x="2838832" y="948820"/>
            <a:chExt cx="5774155" cy="59091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348199" y="6211669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32" y="948820"/>
              <a:ext cx="5463915" cy="5463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1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8965514" y="4292406"/>
            <a:ext cx="2890674" cy="1642381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3208923" y="948820"/>
            <a:ext cx="5774155" cy="5909180"/>
            <a:chOff x="2838832" y="948820"/>
            <a:chExt cx="5774155" cy="59091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348199" y="6211669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32" y="948820"/>
              <a:ext cx="5463915" cy="5463915"/>
            </a:xfrm>
            <a:prstGeom prst="rect">
              <a:avLst/>
            </a:prstGeom>
          </p:spPr>
        </p:pic>
      </p:grpSp>
      <p:pic>
        <p:nvPicPr>
          <p:cNvPr id="8194" name="Picture 2" descr="Achat drapeau Pays-Basque à accrocher en haut d&amp;#39;un mât - DOUBLET">
            <a:extLst>
              <a:ext uri="{FF2B5EF4-FFF2-40B4-BE49-F238E27FC236}">
                <a16:creationId xmlns:a16="http://schemas.microsoft.com/office/drawing/2014/main" id="{72651E67-B950-4BC0-9ADB-075D3BF4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" y="196031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5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F761-2CA4-4597-8ED1-1C9C923F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clusters des </a:t>
            </a:r>
            <a:r>
              <a:rPr lang="en-US" dirty="0" err="1"/>
              <a:t>langues</a:t>
            </a:r>
            <a:r>
              <a:rPr lang="en-US" dirty="0"/>
              <a:t> les plus </a:t>
            </a:r>
            <a:r>
              <a:rPr lang="en-US" dirty="0" err="1"/>
              <a:t>parlées</a:t>
            </a:r>
            <a:r>
              <a:rPr lang="en-US" dirty="0"/>
              <a:t> du monde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9ACF-1286-4FF1-BA1B-462990FC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DC1E8-4EC2-44FC-BBB5-2DE16C19A6AF}"/>
              </a:ext>
            </a:extLst>
          </p:cNvPr>
          <p:cNvSpPr txBox="1"/>
          <p:nvPr/>
        </p:nvSpPr>
        <p:spPr>
          <a:xfrm>
            <a:off x="119922" y="1728939"/>
            <a:ext cx="3897442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Nombre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de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locuteurs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récupérés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Wikipedia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611 languages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60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26DB1-C12F-497A-9584-EE146807FD37}"/>
              </a:ext>
            </a:extLst>
          </p:cNvPr>
          <p:cNvSpPr txBox="1"/>
          <p:nvPr/>
        </p:nvSpPr>
        <p:spPr>
          <a:xfrm>
            <a:off x="3463606" y="6211669"/>
            <a:ext cx="526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7 : Dendrogramme des langues du monde avec notre métrique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491B33-D14F-4EA5-8024-4CC9EE63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24" y="1316637"/>
            <a:ext cx="4970152" cy="4724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A4FAD0-C860-44B1-AAA7-67994E2E31F7}"/>
              </a:ext>
            </a:extLst>
          </p:cNvPr>
          <p:cNvSpPr txBox="1"/>
          <p:nvPr/>
        </p:nvSpPr>
        <p:spPr>
          <a:xfrm>
            <a:off x="9328564" y="4412025"/>
            <a:ext cx="2890674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Gephi</a:t>
            </a:r>
          </a:p>
        </p:txBody>
      </p:sp>
      <p:pic>
        <p:nvPicPr>
          <p:cNvPr id="9218" name="Picture 2" descr="Flèche Droite | Icons Gratuite">
            <a:extLst>
              <a:ext uri="{FF2B5EF4-FFF2-40B4-BE49-F238E27FC236}">
                <a16:creationId xmlns:a16="http://schemas.microsoft.com/office/drawing/2014/main" id="{6B20CADA-6F6F-45A4-9095-D45D37CE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003" y="5057046"/>
            <a:ext cx="1159797" cy="9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2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F597-D019-4FF6-AA2E-61607B5A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Gephi : les clusters des </a:t>
            </a:r>
            <a:r>
              <a:rPr lang="en-US" dirty="0" err="1"/>
              <a:t>langues</a:t>
            </a:r>
            <a:r>
              <a:rPr lang="en-US" dirty="0"/>
              <a:t> les plus </a:t>
            </a:r>
            <a:r>
              <a:rPr lang="en-US" dirty="0" err="1"/>
              <a:t>parlées</a:t>
            </a:r>
            <a:r>
              <a:rPr lang="en-US" dirty="0"/>
              <a:t> du monde</a:t>
            </a:r>
            <a:endParaRPr lang="fr-FR" dirty="0"/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A5A35ED-320A-4CAC-8929-0F9CCA970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1292458"/>
            <a:ext cx="11736244" cy="5484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BC47-1A11-42E0-AFA5-CC9026D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2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6B1B1A5-1FF3-4768-A174-2D89F283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48643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558D-048C-44A1-9876-5F3EB9DC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47B3-503C-4631-BA73-B6E35649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878773-12AB-4DBB-A063-DFDA8A731F92}"/>
              </a:ext>
            </a:extLst>
          </p:cNvPr>
          <p:cNvGrpSpPr/>
          <p:nvPr/>
        </p:nvGrpSpPr>
        <p:grpSpPr>
          <a:xfrm>
            <a:off x="3232879" y="1552467"/>
            <a:ext cx="8695844" cy="4337655"/>
            <a:chOff x="1741357" y="1402328"/>
            <a:chExt cx="8695844" cy="433765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55D0E5-63B2-4F92-A700-E83104A43B21}"/>
                </a:ext>
              </a:extLst>
            </p:cNvPr>
            <p:cNvSpPr/>
            <p:nvPr/>
          </p:nvSpPr>
          <p:spPr>
            <a:xfrm>
              <a:off x="4844322" y="1903751"/>
              <a:ext cx="2503357" cy="1525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:Langue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E87FCD-F021-4A6F-BBB4-1009427D25FF}"/>
                </a:ext>
              </a:extLst>
            </p:cNvPr>
            <p:cNvSpPr/>
            <p:nvPr/>
          </p:nvSpPr>
          <p:spPr>
            <a:xfrm>
              <a:off x="1741357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:Feature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0F39A9-282A-4CBF-8D2B-95C4516C1DA4}"/>
                </a:ext>
              </a:extLst>
            </p:cNvPr>
            <p:cNvSpPr/>
            <p:nvPr/>
          </p:nvSpPr>
          <p:spPr>
            <a:xfrm>
              <a:off x="7933844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:Phoneme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7514ABD1-D484-4AB9-8687-AC9A55C15398}"/>
                </a:ext>
              </a:extLst>
            </p:cNvPr>
            <p:cNvSpPr/>
            <p:nvPr/>
          </p:nvSpPr>
          <p:spPr>
            <a:xfrm rot="18376601">
              <a:off x="3978943" y="3653762"/>
              <a:ext cx="1138906" cy="379596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F6A434D6-DC70-4E30-A5ED-58BC77E84BCE}"/>
                </a:ext>
              </a:extLst>
            </p:cNvPr>
            <p:cNvSpPr/>
            <p:nvPr/>
          </p:nvSpPr>
          <p:spPr>
            <a:xfrm rot="13603688">
              <a:off x="7112738" y="3627110"/>
              <a:ext cx="1138906" cy="379596"/>
            </a:xfrm>
            <a:prstGeom prst="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FDFC2-0124-487E-AA19-4A6B5DEB83DF}"/>
                </a:ext>
              </a:extLst>
            </p:cNvPr>
            <p:cNvSpPr txBox="1"/>
            <p:nvPr/>
          </p:nvSpPr>
          <p:spPr>
            <a:xfrm>
              <a:off x="3390804" y="3391543"/>
              <a:ext cx="1593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800" b="1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FEAT</a:t>
              </a:r>
              <a:endParaRPr lang="fr-FR" sz="2800" b="1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A1559-BB3F-483B-818E-30115786FF7A}"/>
                </a:ext>
              </a:extLst>
            </p:cNvPr>
            <p:cNvSpPr txBox="1"/>
            <p:nvPr/>
          </p:nvSpPr>
          <p:spPr>
            <a:xfrm>
              <a:off x="7869040" y="3429000"/>
              <a:ext cx="159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PHON</a:t>
              </a:r>
              <a:endParaRPr lang="fr-FR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349778-85C4-4EC8-B7E1-D235B4C4379A}"/>
                </a:ext>
              </a:extLst>
            </p:cNvPr>
            <p:cNvSpPr txBox="1"/>
            <p:nvPr/>
          </p:nvSpPr>
          <p:spPr>
            <a:xfrm>
              <a:off x="3771900" y="1402328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Fusion de </a:t>
              </a:r>
              <a:r>
                <a:rPr lang="en-US" sz="2400" b="1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WALS et PHOIBLE</a:t>
              </a:r>
              <a:endParaRPr lang="fr-FR" sz="2400" dirty="0">
                <a:solidFill>
                  <a:srgbClr val="003E5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8B4E53-CB64-40E1-B852-95E580BF1DD7}"/>
              </a:ext>
            </a:extLst>
          </p:cNvPr>
          <p:cNvSpPr txBox="1"/>
          <p:nvPr/>
        </p:nvSpPr>
        <p:spPr>
          <a:xfrm>
            <a:off x="263965" y="2028055"/>
            <a:ext cx="4919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Bibliothèque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lingtypology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Extraction des </a:t>
            </a:r>
            <a:r>
              <a:rPr lang="en-US" sz="2400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données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et fusion sur </a:t>
            </a:r>
            <a:r>
              <a:rPr lang="en-US" sz="2400" b="1" i="1" dirty="0">
                <a:solidFill>
                  <a:srgbClr val="003E5C"/>
                </a:solidFill>
                <a:latin typeface="Century Gothic" panose="020B0502020202020204" pitchFamily="34" charset="0"/>
              </a:rPr>
              <a:t>c</a:t>
            </a: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lef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primaire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code ISO 639-1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puis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Glottocode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7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F1CC-8E99-4405-887A-D493635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F1D3-E16C-4B10-AE92-AA795D47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B33FB-4A93-4EAB-841F-BAA66D9D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5" y="2202421"/>
            <a:ext cx="5305425" cy="32289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E984EF-C3D6-4924-AD67-E58E5AF8A27C}"/>
              </a:ext>
            </a:extLst>
          </p:cNvPr>
          <p:cNvGrpSpPr/>
          <p:nvPr/>
        </p:nvGrpSpPr>
        <p:grpSpPr>
          <a:xfrm>
            <a:off x="6212407" y="2431021"/>
            <a:ext cx="5343525" cy="2771775"/>
            <a:chOff x="6212407" y="2202421"/>
            <a:chExt cx="5343525" cy="2771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8C57D4-D2D9-4EF0-B01F-E794B01B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2407" y="2202421"/>
              <a:ext cx="5343525" cy="1028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1C27D1-F35C-438D-9BB9-CBF42CB7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0982" y="3231121"/>
              <a:ext cx="5314950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3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612-D96F-4ACB-8857-1FFF51EA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entre les </a:t>
            </a:r>
            <a:r>
              <a:rPr lang="en-US" dirty="0" err="1"/>
              <a:t>langues</a:t>
            </a:r>
            <a:r>
              <a:rPr lang="en-US" dirty="0"/>
              <a:t> et les </a:t>
            </a:r>
            <a:r>
              <a:rPr lang="en-US" dirty="0" err="1"/>
              <a:t>phonèmes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54E1-F35D-48D2-A391-2642D202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D80AD40-C8B8-4C8B-854F-185CC19E9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7106" r="7094" b="555"/>
          <a:stretch/>
        </p:blipFill>
        <p:spPr>
          <a:xfrm>
            <a:off x="1603511" y="1297714"/>
            <a:ext cx="8984978" cy="4592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5060-B538-415D-8668-6448FE3A9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5890066"/>
            <a:ext cx="53244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2D448-8E1A-40D1-87F9-910C86AD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A81B25-3F0D-4A90-B924-612EE2D9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625"/>
            <a:ext cx="10515600" cy="1325563"/>
          </a:xfrm>
        </p:spPr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BBBE1A0-C12D-4816-A67C-5DA2223B2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8" y="1292930"/>
            <a:ext cx="10864864" cy="46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1DF5E-DC37-4321-99D0-76D5CDED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A3B66-ADC4-4713-A446-56AFB0EA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DF7538-6DBD-4C45-BEAB-27BA5D2CD2F1}"/>
              </a:ext>
            </a:extLst>
          </p:cNvPr>
          <p:cNvGrpSpPr/>
          <p:nvPr/>
        </p:nvGrpSpPr>
        <p:grpSpPr>
          <a:xfrm>
            <a:off x="1645498" y="1600148"/>
            <a:ext cx="4090739" cy="4497228"/>
            <a:chOff x="1515582" y="1859122"/>
            <a:chExt cx="4090739" cy="44972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AD1689-7A2F-402A-B862-A6556554218C}"/>
                </a:ext>
              </a:extLst>
            </p:cNvPr>
            <p:cNvSpPr txBox="1"/>
            <p:nvPr/>
          </p:nvSpPr>
          <p:spPr>
            <a:xfrm>
              <a:off x="1515582" y="5710019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1 : Principaux domaines de la linguistique</a:t>
              </a:r>
            </a:p>
          </p:txBody>
        </p:sp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D786FE6B-F58E-4D40-8E04-5829A461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582" y="1859122"/>
              <a:ext cx="3850897" cy="38508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B2F68-CF59-4B17-9FF2-7612E60A8684}"/>
              </a:ext>
            </a:extLst>
          </p:cNvPr>
          <p:cNvGrpSpPr/>
          <p:nvPr/>
        </p:nvGrpSpPr>
        <p:grpSpPr>
          <a:xfrm>
            <a:off x="5931109" y="1404882"/>
            <a:ext cx="4090739" cy="4692494"/>
            <a:chOff x="6335844" y="1600148"/>
            <a:chExt cx="4090739" cy="46924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38C75-0DA6-4C88-8EB4-20116ACE56EC}"/>
                </a:ext>
              </a:extLst>
            </p:cNvPr>
            <p:cNvSpPr txBox="1"/>
            <p:nvPr/>
          </p:nvSpPr>
          <p:spPr>
            <a:xfrm>
              <a:off x="6335844" y="5646311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2 : Infographique des familles de langues</a:t>
              </a:r>
            </a:p>
          </p:txBody>
        </p:sp>
        <p:pic>
          <p:nvPicPr>
            <p:cNvPr id="24" name="Picture 23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50CE4606-7031-45D3-9A22-5789C867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996" y="1600148"/>
              <a:ext cx="2870433" cy="4046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04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2DF1-1CE7-416C-9A63-5A10FD3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E4DA-CFB3-422F-974F-7F8F49FC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16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</a:rPr>
              <a:t>Darker colored points represent overlapping languages that contain the same consonant and vowel ratio.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</a:rPr>
              <a:t>Python : for each increase in roughly 13 or 14 consonants there is an increase in one vowel.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92117-723E-444E-8096-810F0BB9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E69C-2362-41F6-BC99-FC28E1C5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16" y="3849792"/>
            <a:ext cx="6656567" cy="25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3D35-F051-40C3-A502-A09ED60A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langues</a:t>
            </a:r>
            <a:r>
              <a:rPr lang="en-US" dirty="0"/>
              <a:t> bien </a:t>
            </a:r>
            <a:r>
              <a:rPr lang="en-US" dirty="0" err="1"/>
              <a:t>documentées</a:t>
            </a:r>
            <a:r>
              <a:rPr lang="en-US" dirty="0"/>
              <a:t> et </a:t>
            </a:r>
            <a:r>
              <a:rPr lang="en-US" dirty="0" err="1"/>
              <a:t>segmentées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4AB2-9065-4BC2-8A55-C608D425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FFD96E5-D5FB-437E-8693-023875AE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858" r="90" b="35738"/>
          <a:stretch/>
        </p:blipFill>
        <p:spPr>
          <a:xfrm>
            <a:off x="838200" y="1500928"/>
            <a:ext cx="10515600" cy="44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EB0B5D-8FAF-47B1-A60D-DC5F919D6D75}"/>
              </a:ext>
            </a:extLst>
          </p:cNvPr>
          <p:cNvSpPr txBox="1">
            <a:spLocks/>
          </p:cNvSpPr>
          <p:nvPr/>
        </p:nvSpPr>
        <p:spPr>
          <a:xfrm>
            <a:off x="314794" y="1825625"/>
            <a:ext cx="1156241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24423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552C-727F-42C6-ADCD-7C4D90EB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des </a:t>
            </a:r>
            <a:r>
              <a:rPr lang="en-US" dirty="0" err="1"/>
              <a:t>données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CD6A-82EE-43EA-B84F-0AFDA32ED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Données des </a:t>
            </a:r>
            <a:r>
              <a:rPr lang="fr-FR" b="1" dirty="0"/>
              <a:t>50 premiers partenaires </a:t>
            </a:r>
            <a:r>
              <a:rPr lang="fr-FR" dirty="0"/>
              <a:t>commerciaux de la France.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 Produit Intérieur Brut (PIB) 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langues officielles nationales </a:t>
            </a:r>
            <a:r>
              <a:rPr lang="fr-FR" dirty="0"/>
              <a:t>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Les imports et exports vers la France.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 </a:t>
            </a:r>
            <a:r>
              <a:rPr lang="fr-FR" b="1" dirty="0"/>
              <a:t>La liste des distances géographique.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distances linguistiques.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8ED1A-4858-438D-AB6D-8CDDA4C1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0F03-6111-4267-A363-FA5AD11A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Corrélogramme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71E915-CEA9-4040-BFC9-4BA74D358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Corrélation</a:t>
            </a:r>
            <a:r>
              <a:rPr lang="en-US" dirty="0"/>
              <a:t> negative entre le Total et la distance </a:t>
            </a:r>
            <a:r>
              <a:rPr lang="en-US" dirty="0" err="1"/>
              <a:t>linguistique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Coefficient de </a:t>
            </a: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similaire</a:t>
            </a:r>
            <a:r>
              <a:rPr lang="en-US" dirty="0"/>
              <a:t> à </a:t>
            </a:r>
            <a:r>
              <a:rPr lang="en-US" dirty="0" err="1"/>
              <a:t>celui</a:t>
            </a:r>
            <a:r>
              <a:rPr lang="en-US" dirty="0"/>
              <a:t> de la distance </a:t>
            </a:r>
            <a:r>
              <a:rPr lang="en-US" dirty="0" err="1"/>
              <a:t>géographique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940BA-2DC0-43BA-99CA-CB2392D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5067E75-AA5F-4977-BE8D-47A2E3EA7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6" y="1825625"/>
            <a:ext cx="6107945" cy="46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E638-3257-4FF4-8828-98A927BA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of relationship between trade and languages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771A0-B790-4573-9DCB-CCCA23D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37751852-DD64-416D-A1E1-DE1818EB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0" r="90" b="37705"/>
          <a:stretch/>
        </p:blipFill>
        <p:spPr>
          <a:xfrm>
            <a:off x="1048718" y="1292966"/>
            <a:ext cx="10094563" cy="47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81D40-0AD0-41C2-AB47-D7E2412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r>
              <a:rPr lang="fr-FR"/>
              <a:t>Problématiques et objectifs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4CA389-8E82-4C03-9EC0-44ADF5B50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>
                <a:latin typeface="Century Gothic"/>
              </a:rPr>
              <a:t>Extraction, fusion, requêtes et visualisation</a:t>
            </a:r>
            <a:endParaRPr lang="en-US" dirty="0">
              <a:latin typeface="Century Gothic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6AA16BF-8541-42BE-9809-F902C9BB5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952526"/>
            <a:ext cx="5183188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 dirty="0"/>
              <a:t>Abondance de bases de données propres à chaque domaine de la linguistique</a:t>
            </a:r>
          </a:p>
          <a:p>
            <a:pPr algn="just"/>
            <a:r>
              <a:rPr lang="fr-FR" sz="2400" dirty="0"/>
              <a:t>Extraction, fusion et confrontation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9EAE6-3AE1-477E-B028-D51F7E6C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1" y="634921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DE1969-1557-4E3D-B39D-C33936604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</a:t>
            </a:r>
            <a:r>
              <a:rPr lang="fr-FR" dirty="0"/>
              <a:t>ne métrique difficile à définir entre les langues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B0128-AE04-4209-8FD3-44742A8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6720"/>
            <a:ext cx="5157787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 dirty="0"/>
              <a:t>Une métrique existante</a:t>
            </a:r>
          </a:p>
          <a:p>
            <a:pPr algn="just"/>
            <a:r>
              <a:rPr lang="fr-FR" sz="2400" dirty="0"/>
              <a:t>Définition et validation de notre propre métrique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717A6-9553-4EE9-B95B-B59830C0B9C9}"/>
              </a:ext>
            </a:extLst>
          </p:cNvPr>
          <p:cNvSpPr txBox="1"/>
          <p:nvPr/>
        </p:nvSpPr>
        <p:spPr>
          <a:xfrm>
            <a:off x="839788" y="5042932"/>
            <a:ext cx="10512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Mots-clefs : Python, R,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Gephi</a:t>
            </a:r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, Neo4J, WALS, PHOIBLE,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Glottolog</a:t>
            </a:r>
            <a:endParaRPr lang="fr-FR" sz="3200" b="1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5692B6-3DA9-48C5-AEB9-5289C11B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6338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039E-D59C-4FE9-97D6-D7CF765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Lang2vec : </a:t>
            </a:r>
            <a:r>
              <a:rPr lang="en-US" i="1" dirty="0" err="1"/>
              <a:t>une</a:t>
            </a:r>
            <a:r>
              <a:rPr lang="en-US" i="1" dirty="0"/>
              <a:t> </a:t>
            </a:r>
            <a:r>
              <a:rPr lang="en-US" i="1" dirty="0" err="1"/>
              <a:t>métrique</a:t>
            </a:r>
            <a:r>
              <a:rPr lang="en-US" i="1" dirty="0"/>
              <a:t> </a:t>
            </a:r>
            <a:r>
              <a:rPr lang="en-US" i="1" dirty="0" err="1"/>
              <a:t>existante</a:t>
            </a:r>
            <a:endParaRPr lang="fr-F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792F5-1CBE-4CF2-8455-589ACEF1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5" name="Content Placeholder 24" descr="Chart, radar chart&#10;&#10;Description automatically generated">
            <a:extLst>
              <a:ext uri="{FF2B5EF4-FFF2-40B4-BE49-F238E27FC236}">
                <a16:creationId xmlns:a16="http://schemas.microsoft.com/office/drawing/2014/main" id="{19D3D205-42EE-479F-9402-B8C911D23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1424"/>
            <a:ext cx="5181600" cy="3702903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17CB6CB-78E1-4903-8D28-4200549BB928}"/>
              </a:ext>
            </a:extLst>
          </p:cNvPr>
          <p:cNvGrpSpPr/>
          <p:nvPr/>
        </p:nvGrpSpPr>
        <p:grpSpPr>
          <a:xfrm>
            <a:off x="838200" y="1312870"/>
            <a:ext cx="4886325" cy="4894481"/>
            <a:chOff x="838200" y="1312870"/>
            <a:chExt cx="4886325" cy="48944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18C2D1-BD47-44C7-A9A2-AE44C040781D}"/>
                </a:ext>
              </a:extLst>
            </p:cNvPr>
            <p:cNvSpPr txBox="1"/>
            <p:nvPr/>
          </p:nvSpPr>
          <p:spPr>
            <a:xfrm>
              <a:off x="1479031" y="5561020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3 : Dendrogramme des langues d’Europe avec </a:t>
              </a:r>
              <a:r>
                <a:rPr lang="fr-FR" b="1" i="1" dirty="0">
                  <a:latin typeface="Century Gothic" panose="020B0502020202020204" pitchFamily="34" charset="0"/>
                </a:rPr>
                <a:t>lang2vec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E0FFB50-1258-4027-9CA3-B4A7B755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312870"/>
              <a:ext cx="4886325" cy="42481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6C0B730-9B14-416D-9EA3-C556D0C8A902}"/>
              </a:ext>
            </a:extLst>
          </p:cNvPr>
          <p:cNvSpPr txBox="1"/>
          <p:nvPr/>
        </p:nvSpPr>
        <p:spPr>
          <a:xfrm>
            <a:off x="6641430" y="5545699"/>
            <a:ext cx="409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4 : Clusters attendus pour les langues d’Europe</a:t>
            </a:r>
          </a:p>
        </p:txBody>
      </p:sp>
    </p:spTree>
    <p:extLst>
      <p:ext uri="{BB962C8B-B14F-4D97-AF65-F5344CB8AC3E}">
        <p14:creationId xmlns:p14="http://schemas.microsoft.com/office/powerpoint/2010/main" val="17372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7D68E5-447A-476A-B590-B426E785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WALS, PHOIBLE, </a:t>
            </a:r>
            <a:r>
              <a:rPr lang="en-US" dirty="0" err="1"/>
              <a:t>Glottolog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F6F2-47AA-41DA-B3EF-FEC9FEC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DE5DBB-88D9-45ED-9A30-AB7FDBD285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34" y="1620838"/>
            <a:ext cx="397545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PHOIBLE</a:t>
            </a:r>
            <a:endParaRPr lang="fr-FR" b="1" dirty="0"/>
          </a:p>
          <a:p>
            <a:pPr marL="0" indent="0" algn="just">
              <a:buNone/>
            </a:pPr>
            <a:r>
              <a:rPr lang="en-US" dirty="0" err="1"/>
              <a:t>Répositoire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de </a:t>
            </a:r>
            <a:r>
              <a:rPr lang="en-US" dirty="0" err="1"/>
              <a:t>phonèmes</a:t>
            </a:r>
            <a:r>
              <a:rPr lang="en-US" dirty="0"/>
              <a:t> et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linguistiques</a:t>
            </a:r>
            <a:r>
              <a:rPr lang="en-US" dirty="0"/>
              <a:t> sur plus de 2500 </a:t>
            </a:r>
            <a:r>
              <a:rPr lang="en-US" dirty="0" err="1"/>
              <a:t>langues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FEF112-B564-49D8-9ABB-6007E1CF3D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2456" y="1620838"/>
            <a:ext cx="336708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Glottolog</a:t>
            </a:r>
            <a:endParaRPr lang="en-US" b="1" dirty="0"/>
          </a:p>
          <a:p>
            <a:pPr marL="0" indent="0" algn="just">
              <a:buNone/>
            </a:pPr>
            <a:r>
              <a:rPr lang="en-US" dirty="0"/>
              <a:t>Catalogue des </a:t>
            </a:r>
            <a:r>
              <a:rPr lang="en-US" dirty="0" err="1"/>
              <a:t>langues</a:t>
            </a:r>
            <a:r>
              <a:rPr lang="en-US" dirty="0"/>
              <a:t>, dialects, </a:t>
            </a:r>
            <a:r>
              <a:rPr lang="en-US" dirty="0" err="1"/>
              <a:t>languoides</a:t>
            </a:r>
            <a:r>
              <a:rPr lang="en-US" dirty="0"/>
              <a:t> et </a:t>
            </a:r>
            <a:r>
              <a:rPr lang="en-US" dirty="0" err="1"/>
              <a:t>familles</a:t>
            </a:r>
            <a:r>
              <a:rPr lang="en-US" dirty="0"/>
              <a:t> de </a:t>
            </a:r>
            <a:r>
              <a:rPr lang="en-US" dirty="0" err="1"/>
              <a:t>langues</a:t>
            </a:r>
            <a:r>
              <a:rPr lang="en-US" dirty="0"/>
              <a:t> dans le monde</a:t>
            </a:r>
            <a:endParaRPr lang="fr-FR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45EE68-7C35-4EF3-8474-695946E1A0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4267200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WALS</a:t>
            </a:r>
            <a:endParaRPr lang="fr-FR" b="1" dirty="0"/>
          </a:p>
          <a:p>
            <a:pPr marL="0" indent="0" algn="just">
              <a:buNone/>
            </a:pPr>
            <a:r>
              <a:rPr lang="fr-FR" dirty="0"/>
              <a:t>Base de données de propriétés structurelles, grammaticales et lexicales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2E980D9-AC8D-40EE-924D-0B3BACD8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5406236"/>
            <a:ext cx="3609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89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DB75EC-9B47-463D-9409-B0F3CCE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Définition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D9267-9F11-4D88-AF47-2FFBCDC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EAEB56-32B4-485D-B24D-CB1E4898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6" y="4842739"/>
            <a:ext cx="10927829" cy="88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555B273-5FFD-48E3-9E67-0F6E11EC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99" y="3403194"/>
            <a:ext cx="5104002" cy="12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A13EE8-FF03-4B6A-B9EF-72F4DAF2E902}"/>
              </a:ext>
            </a:extLst>
          </p:cNvPr>
          <p:cNvGrpSpPr/>
          <p:nvPr/>
        </p:nvGrpSpPr>
        <p:grpSpPr>
          <a:xfrm>
            <a:off x="632084" y="1808604"/>
            <a:ext cx="11105213" cy="1684115"/>
            <a:chOff x="632085" y="1808604"/>
            <a:chExt cx="9171482" cy="1684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DEBC7-ECFC-4B23-A221-4534B8970443}"/>
                </a:ext>
              </a:extLst>
            </p:cNvPr>
            <p:cNvSpPr txBox="1"/>
            <p:nvPr/>
          </p:nvSpPr>
          <p:spPr>
            <a:xfrm>
              <a:off x="632085" y="1808604"/>
              <a:ext cx="9171482" cy="168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Métrique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basée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sur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l’ensemble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P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propriétés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structurelles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de WALS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Chaque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langue  L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est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vectorisée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vers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fr-FR" sz="2400" dirty="0">
                <a:latin typeface="Century Gothic" panose="020B0502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B3309080-AD68-4858-BF6B-3E681DF1D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97" y="2475987"/>
              <a:ext cx="1849503" cy="46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954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3ADB0A-07E8-46CE-8FB9-16BAA03E7D49}"/>
              </a:ext>
            </a:extLst>
          </p:cNvPr>
          <p:cNvGrpSpPr/>
          <p:nvPr/>
        </p:nvGrpSpPr>
        <p:grpSpPr>
          <a:xfrm>
            <a:off x="3219645" y="1281639"/>
            <a:ext cx="5752710" cy="5576361"/>
            <a:chOff x="3219645" y="1281639"/>
            <a:chExt cx="5752710" cy="5576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8A0C1A-B158-45B4-A3A4-C86EA1A4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9645" y="1281639"/>
              <a:ext cx="5752710" cy="513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463606" y="6211669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5 : Dendrogramme des langues d’Europe avec notre métrique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D93464C-D973-49FE-B06F-4C12664A6E02}"/>
              </a:ext>
            </a:extLst>
          </p:cNvPr>
          <p:cNvSpPr txBox="1"/>
          <p:nvPr/>
        </p:nvSpPr>
        <p:spPr>
          <a:xfrm>
            <a:off x="115803" y="2377635"/>
            <a:ext cx="3661718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34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langues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d’Europe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7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06B71-5BF7-49CA-A6B1-D937AC410A5D}"/>
              </a:ext>
            </a:extLst>
          </p:cNvPr>
          <p:cNvSpPr txBox="1"/>
          <p:nvPr/>
        </p:nvSpPr>
        <p:spPr>
          <a:xfrm>
            <a:off x="9093822" y="5238745"/>
            <a:ext cx="2890674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Century Gothic" panose="020B0502020202020204" pitchFamily="34" charset="0"/>
              </a:rPr>
              <a:t>Validé</a:t>
            </a:r>
            <a:r>
              <a:rPr lang="en-US" sz="2400" b="1" dirty="0">
                <a:latin typeface="Century Gothic" panose="020B0502020202020204" pitchFamily="34" charset="0"/>
              </a:rPr>
              <a:t> ?</a:t>
            </a:r>
          </a:p>
        </p:txBody>
      </p:sp>
      <p:pic>
        <p:nvPicPr>
          <p:cNvPr id="5124" name="Picture 4" descr="IOS pour les nuls et les experts : le point d&amp;#39;interrogation | Réussir son  CCNA">
            <a:extLst>
              <a:ext uri="{FF2B5EF4-FFF2-40B4-BE49-F238E27FC236}">
                <a16:creationId xmlns:a16="http://schemas.microsoft.com/office/drawing/2014/main" id="{43511D12-7404-4040-89B0-0CDB69A9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89" y="3773691"/>
            <a:ext cx="1666719" cy="16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1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6BA05A04F5741927744E163556F04" ma:contentTypeVersion="7" ma:contentTypeDescription="Crée un document." ma:contentTypeScope="" ma:versionID="648f8c0a734266301b0b0a3dced2ca7d">
  <xsd:schema xmlns:xsd="http://www.w3.org/2001/XMLSchema" xmlns:xs="http://www.w3.org/2001/XMLSchema" xmlns:p="http://schemas.microsoft.com/office/2006/metadata/properties" xmlns:ns3="2c8f106f-8c1f-4f11-b850-424b64e0ce1e" xmlns:ns4="075a7baa-8a63-45ef-986b-f53381b91446" targetNamespace="http://schemas.microsoft.com/office/2006/metadata/properties" ma:root="true" ma:fieldsID="06edea28af4a2bb404feb19def815c08" ns3:_="" ns4:_="">
    <xsd:import namespace="2c8f106f-8c1f-4f11-b850-424b64e0ce1e"/>
    <xsd:import namespace="075a7baa-8a63-45ef-986b-f53381b914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f106f-8c1f-4f11-b850-424b64e0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a7baa-8a63-45ef-986b-f53381b9144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529A2C-985A-46B7-9EE5-56135368D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CCF399-47E9-4533-B710-0E589FF8283F}">
  <ds:schemaRefs>
    <ds:schemaRef ds:uri="075a7baa-8a63-45ef-986b-f53381b91446"/>
    <ds:schemaRef ds:uri="2c8f106f-8c1f-4f11-b850-424b64e0ce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84DF5E3-948F-4DF6-819B-F90A4E558F33}">
  <ds:schemaRefs>
    <ds:schemaRef ds:uri="075a7baa-8a63-45ef-986b-f53381b91446"/>
    <ds:schemaRef ds:uri="2c8f106f-8c1f-4f11-b850-424b64e0ce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658</Words>
  <Application>Microsoft Office PowerPoint</Application>
  <PresentationFormat>Widescreen</PresentationFormat>
  <Paragraphs>128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Aldhabi</vt:lpstr>
      <vt:lpstr>Arial</vt:lpstr>
      <vt:lpstr>Calibri</vt:lpstr>
      <vt:lpstr>Calibri Light</vt:lpstr>
      <vt:lpstr>Century Gothic</vt:lpstr>
      <vt:lpstr>Droid Serif</vt:lpstr>
      <vt:lpstr>office theme</vt:lpstr>
      <vt:lpstr>1_Custom Design</vt:lpstr>
      <vt:lpstr>Custom Design</vt:lpstr>
      <vt:lpstr>INF473G – Graphe Global Géant</vt:lpstr>
      <vt:lpstr>Motivation du projet</vt:lpstr>
      <vt:lpstr>Problématiques et objectifs</vt:lpstr>
      <vt:lpstr>Déroulé</vt:lpstr>
      <vt:lpstr>Déroulé</vt:lpstr>
      <vt:lpstr>Lang2vec : une métrique existante</vt:lpstr>
      <vt:lpstr>WALS, PHOIBLE, Glottolog</vt:lpstr>
      <vt:lpstr>Définition de notre métrique</vt:lpstr>
      <vt:lpstr>Validation de la métrique</vt:lpstr>
      <vt:lpstr>Validation de la métrique</vt:lpstr>
      <vt:lpstr>Validation de la métrique</vt:lpstr>
      <vt:lpstr>Validation de la métrique</vt:lpstr>
      <vt:lpstr>Les clusters des langues les plus parlées du monde</vt:lpstr>
      <vt:lpstr>Gephi : les clusters des langues les plus parlées du monde</vt:lpstr>
      <vt:lpstr>Déroulé</vt:lpstr>
      <vt:lpstr>Création du graphe Neo4J</vt:lpstr>
      <vt:lpstr>Création du graphe Neo4J</vt:lpstr>
      <vt:lpstr>Relation entre les langues et les phonèmes</vt:lpstr>
      <vt:lpstr>Les voyelles et les consonnes dans les langues</vt:lpstr>
      <vt:lpstr>Les voyelles et les consonnes dans les langues</vt:lpstr>
      <vt:lpstr>Les langues bien documentées et segmentées</vt:lpstr>
      <vt:lpstr>Déroulé</vt:lpstr>
      <vt:lpstr>Extraction des données</vt:lpstr>
      <vt:lpstr>Corrélogramme</vt:lpstr>
      <vt:lpstr>Mapping of relationship between trade and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Christian</cp:lastModifiedBy>
  <cp:revision>40</cp:revision>
  <dcterms:created xsi:type="dcterms:W3CDTF">2021-04-28T08:43:56Z</dcterms:created>
  <dcterms:modified xsi:type="dcterms:W3CDTF">2021-06-02T16:08:43Z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0x0101003FD6BA05A04F5741927744E163556F04</vt:lpwstr>
  </property>
</Properties>
</file>